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5" r:id="rId25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120EC-828C-6C19-3047-3465521A9DA2}" v="805" dt="2025-11-11T21:04:32.079"/>
    <p1510:client id="{4255F04A-5525-69D5-A45E-A20443265901}" v="5" dt="2025-11-11T21:24:34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88C40-8870-4F7F-95A3-610B24DE2CF4}" type="datetimeFigureOut">
              <a:t>11/11/2025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C1DEA-13A3-412D-86A2-4E25F63CD6D7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486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13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Computing para Inteligencia Artificial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99090"/>
            <a:ext cx="7556421" cy="226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Sesión 9 - Plataformas de ML Gestionadas II: Despliegue, Monitorización y Comparativa de Plataformas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6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844" y="3008590"/>
            <a:ext cx="1198959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Realidad de la Producción: ¿Por Qué Monitorizar?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844" y="3880485"/>
            <a:ext cx="1331071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modelo desplegado no es el final del camino. El mundo real cambia constantemente, y el rendimiento del modelo puede degradarse con el tiempo.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59844" y="4978717"/>
            <a:ext cx="4311253" cy="2599015"/>
          </a:xfrm>
          <a:prstGeom prst="roundRect">
            <a:avLst>
              <a:gd name="adj" fmla="val 4222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59844" y="4955858"/>
            <a:ext cx="4311253" cy="91440"/>
          </a:xfrm>
          <a:prstGeom prst="roundRect">
            <a:avLst>
              <a:gd name="adj" fmla="val 86606"/>
            </a:avLst>
          </a:prstGeom>
          <a:solidFill>
            <a:srgbClr val="4950BC"/>
          </a:solidFill>
          <a:ln/>
        </p:spPr>
      </p:sp>
      <p:sp>
        <p:nvSpPr>
          <p:cNvPr id="7" name="Shape 4"/>
          <p:cNvSpPr/>
          <p:nvPr/>
        </p:nvSpPr>
        <p:spPr>
          <a:xfrm>
            <a:off x="2532698" y="4695944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2745224" y="4808696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71180" y="5450086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Drift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71180" y="5857875"/>
            <a:ext cx="3888581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distribución estadística de los datos de entrada cambia. Ejemplo: un modelo de recomendación de moda entrenado con datos de verano empieza a recibir datos de invierno.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5159573" y="4978717"/>
            <a:ext cx="4311253" cy="2599015"/>
          </a:xfrm>
          <a:prstGeom prst="roundRect">
            <a:avLst>
              <a:gd name="adj" fmla="val 4222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5159573" y="4955858"/>
            <a:ext cx="4311253" cy="91440"/>
          </a:xfrm>
          <a:prstGeom prst="roundRect">
            <a:avLst>
              <a:gd name="adj" fmla="val 86606"/>
            </a:avLst>
          </a:prstGeom>
          <a:solidFill>
            <a:srgbClr val="4950BC"/>
          </a:solidFill>
          <a:ln/>
        </p:spPr>
      </p:sp>
      <p:sp>
        <p:nvSpPr>
          <p:cNvPr id="13" name="Shape 10"/>
          <p:cNvSpPr/>
          <p:nvPr/>
        </p:nvSpPr>
        <p:spPr>
          <a:xfrm>
            <a:off x="7032427" y="4695944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7244954" y="4808696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70909" y="5450086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 Drift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5370909" y="5857875"/>
            <a:ext cx="3888581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relación entre variables de entrada y objetivo cambia. Ejemplo: en un modelo de fraude, los estafadores inventan nuevas técnicas que el modelo nunca ha visto.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9659303" y="4978717"/>
            <a:ext cx="4311253" cy="2599015"/>
          </a:xfrm>
          <a:prstGeom prst="roundRect">
            <a:avLst>
              <a:gd name="adj" fmla="val 4222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9659303" y="4955858"/>
            <a:ext cx="4311253" cy="91440"/>
          </a:xfrm>
          <a:prstGeom prst="roundRect">
            <a:avLst>
              <a:gd name="adj" fmla="val 86606"/>
            </a:avLst>
          </a:prstGeom>
          <a:solidFill>
            <a:srgbClr val="4950BC"/>
          </a:solidFill>
          <a:ln/>
        </p:spPr>
      </p:sp>
      <p:sp>
        <p:nvSpPr>
          <p:cNvPr id="19" name="Shape 16"/>
          <p:cNvSpPr/>
          <p:nvPr/>
        </p:nvSpPr>
        <p:spPr>
          <a:xfrm>
            <a:off x="11532156" y="4695944"/>
            <a:ext cx="565547" cy="565547"/>
          </a:xfrm>
          <a:prstGeom prst="roundRect">
            <a:avLst>
              <a:gd name="adj" fmla="val 161684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11744682" y="4808696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870638" y="5450086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Bias Drift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9870638" y="5857875"/>
            <a:ext cx="3888581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modelo empieza a hacer predicciones injustas o sesgadas para ciertos subgrupos demográficos, afectando a la equidad del sistema.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708" y="412313"/>
            <a:ext cx="4822627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Model Monitor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4708" y="1255752"/>
            <a:ext cx="1874282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Función Principal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24708" y="1639848"/>
            <a:ext cx="6607612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Detecta automáticamente la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desviación de la calidad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un modelo en producción.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8" y="2048232"/>
            <a:ext cx="5921812" cy="59218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5700" y="1255752"/>
            <a:ext cx="1874282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¿Cómo funciona?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7505700" y="1658541"/>
            <a:ext cx="149900" cy="1163479"/>
          </a:xfrm>
          <a:prstGeom prst="roundRect">
            <a:avLst>
              <a:gd name="adj" fmla="val 4201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805499" y="1808440"/>
            <a:ext cx="1954173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Línea Base (Baseline)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805499" y="2192536"/>
            <a:ext cx="6307812" cy="47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Durante el entrenamiento, se crea una línea base de estadísticas y restricciones de los datos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730609" y="2971919"/>
            <a:ext cx="149900" cy="923687"/>
          </a:xfrm>
          <a:prstGeom prst="roundRect">
            <a:avLst>
              <a:gd name="adj" fmla="val 4201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30408" y="3121819"/>
            <a:ext cx="1874282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Captura de Datos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8030408" y="3505914"/>
            <a:ext cx="6082903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endpoint captura un porcentaje del tráfico de inferencia en tiempo real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955518" y="4045506"/>
            <a:ext cx="149900" cy="1163479"/>
          </a:xfrm>
          <a:prstGeom prst="roundRect">
            <a:avLst>
              <a:gd name="adj" fmla="val 4201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55317" y="4195405"/>
            <a:ext cx="1874282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Comparación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8255317" y="4579501"/>
            <a:ext cx="5857994" cy="47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Periódicamente, un trabajo compara las estadísticas de los datos capturados con la línea base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8180427" y="5358884"/>
            <a:ext cx="149900" cy="1163479"/>
          </a:xfrm>
          <a:prstGeom prst="roundRect">
            <a:avLst>
              <a:gd name="adj" fmla="val 4201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80227" y="5508784"/>
            <a:ext cx="1874282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Alerta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8480227" y="5892879"/>
            <a:ext cx="5633085" cy="47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se detectan violaciones, se genera un informe y se puede lanzar una alerta en CloudWatch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607" y="370523"/>
            <a:ext cx="6929199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Explicabilidad y Sesgo: SageMaker Clarify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1607" y="1128355"/>
            <a:ext cx="168437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Función Principal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71607" y="1473518"/>
            <a:ext cx="6679287" cy="43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Proporciona </a:t>
            </a:r>
            <a:r>
              <a:rPr lang="en-US" sz="1400" dirty="0">
                <a:solidFill>
                  <a:srgbClr val="4950BC"/>
                </a:solidFill>
                <a:latin typeface="Inter"/>
                <a:ea typeface="Inter"/>
                <a:cs typeface="Inter" pitchFamily="34" charset="-120"/>
              </a:rPr>
              <a:t>visibilidad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sobre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el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comportamiento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de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los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modelos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y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posibles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sesgos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.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Componente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esencial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para la IA Responsible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Calibri"/>
              </a:rPr>
              <a:t>.</a:t>
            </a:r>
            <a:endParaRPr lang="en-US" sz="1400" dirty="0">
              <a:latin typeface="Inter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71607" y="2056328"/>
            <a:ext cx="6679287" cy="860584"/>
          </a:xfrm>
          <a:prstGeom prst="roundRect">
            <a:avLst>
              <a:gd name="adj" fmla="val 6577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21506" y="2206228"/>
            <a:ext cx="317623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de Sesgo (Pre-entrenamiento)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21506" y="2551390"/>
            <a:ext cx="637948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Mide sesgos en el conjunto de datos inicial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471607" y="3051572"/>
            <a:ext cx="6679287" cy="860584"/>
          </a:xfrm>
          <a:prstGeom prst="roundRect">
            <a:avLst>
              <a:gd name="adj" fmla="val 6577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21506" y="3201472"/>
            <a:ext cx="326648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de Sesgo (Post-entrenamiento)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21506" y="3546634"/>
            <a:ext cx="637948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Evalúa si el modelo produce predicciones sesgadas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87126" y="1128355"/>
            <a:ext cx="2425898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Explicabilidad (Explainability)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487126" y="1473518"/>
            <a:ext cx="667928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sz="1400" b="1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Transparencia</a:t>
            </a:r>
            <a:r>
              <a:rPr lang="en-US" sz="1400" b="1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y </a:t>
            </a:r>
            <a:r>
              <a:rPr lang="en-US" sz="1400" b="1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auditabilidad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. Ayuda a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entender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por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qué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un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modelo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tomó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una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b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</a:b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decisión</a:t>
            </a:r>
            <a:r>
              <a:rPr lang="en-US" sz="14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4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específica</a:t>
            </a:r>
            <a:endParaRPr lang="en-US" sz="1400" dirty="0" err="1">
              <a:solidFill>
                <a:srgbClr val="272525"/>
              </a:solidFill>
              <a:latin typeface="Inter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487126" y="1922026"/>
            <a:ext cx="667928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 algoritmos como SHAP para calcular la importancia de cada feature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487126" y="2184796"/>
            <a:ext cx="6679287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 informes visuales cruciales para reguladores, stakeholders y depuración</a:t>
            </a:r>
            <a:endParaRPr lang="en-US" sz="14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624D6985-23F7-6D23-86A5-BC8C7FB5F368}"/>
              </a:ext>
            </a:extLst>
          </p:cNvPr>
          <p:cNvSpPr/>
          <p:nvPr/>
        </p:nvSpPr>
        <p:spPr>
          <a:xfrm>
            <a:off x="471607" y="4216718"/>
            <a:ext cx="6679287" cy="43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400" b="1" err="1">
                <a:solidFill>
                  <a:srgbClr val="272525"/>
                </a:solidFill>
                <a:latin typeface="Inter"/>
              </a:rPr>
              <a:t>Equidad</a:t>
            </a:r>
            <a:r>
              <a:rPr lang="en-US" sz="1400" b="1" dirty="0">
                <a:solidFill>
                  <a:srgbClr val="272525"/>
                </a:solidFill>
                <a:ea typeface="Inter"/>
              </a:rPr>
              <a:t> (Fairness) y </a:t>
            </a:r>
            <a:r>
              <a:rPr lang="en-US" sz="1400" b="1" err="1">
                <a:solidFill>
                  <a:srgbClr val="272525"/>
                </a:solidFill>
                <a:ea typeface="Inter"/>
              </a:rPr>
              <a:t>Ética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. Se centra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en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 la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salida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 de las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predicciones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en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relación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 con las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características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protegidas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 (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ej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.,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género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,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etnia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, </a:t>
            </a:r>
            <a:r>
              <a:rPr lang="en-US" sz="1400" err="1">
                <a:solidFill>
                  <a:srgbClr val="272525"/>
                </a:solidFill>
                <a:ea typeface="Inter"/>
              </a:rPr>
              <a:t>edad</a:t>
            </a:r>
            <a:r>
              <a:rPr lang="en-US" sz="1400" dirty="0">
                <a:solidFill>
                  <a:srgbClr val="272525"/>
                </a:solidFill>
                <a:ea typeface="Inter"/>
              </a:rPr>
              <a:t>).</a:t>
            </a:r>
            <a:endParaRPr lang="es-ES" sz="1400" dirty="0">
              <a:solidFill>
                <a:srgbClr val="272525"/>
              </a:solidFill>
              <a:ea typeface="Inter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CF0C0252-5E91-28F5-AEA5-EF2CF2A1EF6F}"/>
              </a:ext>
            </a:extLst>
          </p:cNvPr>
          <p:cNvSpPr/>
          <p:nvPr/>
        </p:nvSpPr>
        <p:spPr>
          <a:xfrm>
            <a:off x="471607" y="4838224"/>
            <a:ext cx="6679287" cy="43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400" b="1" err="1">
                <a:solidFill>
                  <a:srgbClr val="272525"/>
                </a:solidFill>
                <a:latin typeface="Inter"/>
              </a:rPr>
              <a:t>Métricas</a:t>
            </a:r>
            <a:r>
              <a:rPr lang="en-US" sz="1400" b="1" dirty="0">
                <a:solidFill>
                  <a:srgbClr val="272525"/>
                </a:solidFill>
                <a:latin typeface="Inter"/>
              </a:rPr>
              <a:t> de </a:t>
            </a:r>
            <a:r>
              <a:rPr lang="en-US" sz="1400" b="1" err="1">
                <a:solidFill>
                  <a:srgbClr val="272525"/>
                </a:solidFill>
                <a:latin typeface="Inter"/>
              </a:rPr>
              <a:t>Disparidad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(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ej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., Tasa de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Falsos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Positivos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Dispar,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que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compara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la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tasa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entre un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grupo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minoritario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y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el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grupo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 de </a:t>
            </a:r>
            <a:r>
              <a:rPr lang="en-US" sz="1400" err="1">
                <a:solidFill>
                  <a:srgbClr val="272525"/>
                </a:solidFill>
                <a:latin typeface="Inter"/>
              </a:rPr>
              <a:t>referencia</a:t>
            </a:r>
            <a:r>
              <a:rPr lang="en-US" sz="1400" dirty="0">
                <a:solidFill>
                  <a:srgbClr val="272525"/>
                </a:solidFill>
                <a:latin typeface="Inter"/>
              </a:rPr>
              <a:t>).</a:t>
            </a:r>
            <a:endParaRPr lang="es-ES" sz="1400" dirty="0">
              <a:solidFill>
                <a:srgbClr val="272525"/>
              </a:solidFill>
              <a:latin typeface="Inter"/>
            </a:endParaRPr>
          </a:p>
        </p:txBody>
      </p:sp>
      <p:pic>
        <p:nvPicPr>
          <p:cNvPr id="18" name="Imagen 17" descr="Gráfico&#10;&#10;El contenido generado por IA puede ser incorrecto.">
            <a:extLst>
              <a:ext uri="{FF2B5EF4-FFF2-40B4-BE49-F238E27FC236}">
                <a16:creationId xmlns:a16="http://schemas.microsoft.com/office/drawing/2014/main" id="{80446000-0FCA-F189-2230-1DE833726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0" y="2550319"/>
            <a:ext cx="5536407" cy="55506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51857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MLOps: El DevOps para Machine Learning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MLOps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(Machine Learning Operations) es una cultura y conjunto de prácticas que buscan unificar el desarrollo de modelos de ML (Dev) con su operación en producción (Ops).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90191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74280" y="34301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Automatizar el ciclo de vida completo del ML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83226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Aumentar la velocidad de entrega de modelos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23433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 la fiabilidad y reproducibilidad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6364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Facilitar la colaboración entre equipos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515183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lugar de ejecutar notebooks manualmente, creamos flujos de trabajo automatizados, versionados y repetibles.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108545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Orquestación con SageMaker Pipelines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20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primer servicio de CI/CD (Integración Continua / Despliegue Continuo) creado específicamente para Machine Learning, permitiendo definir todo el flujo de trabajo como un </a:t>
            </a:r>
            <a:r>
              <a:rPr lang="en-US" sz="17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Grafo Acíclico Dirigido (DAG)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9298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ProcessingStep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3386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la preparación de datos y transformación de features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89298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TrainingStep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23386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entrenar el modelo usando diferentes algoritmos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92981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EvaluationStep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23386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evaluar el rendimiento con datos de test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ConditionStep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75417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tomar decisiones basadas en métricas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413296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6263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RegisterModelStep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75417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registrar nuevas versiones en el registro</a:t>
            </a:r>
            <a:endParaRPr lang="en-US" sz="175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125E98EA-93AD-0E5B-B120-6E3810E0FB5C}"/>
              </a:ext>
            </a:extLst>
          </p:cNvPr>
          <p:cNvSpPr/>
          <p:nvPr/>
        </p:nvSpPr>
        <p:spPr>
          <a:xfrm>
            <a:off x="9593579" y="62066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72525"/>
                </a:solidFill>
                <a:latin typeface="Inter Bold"/>
                <a:ea typeface="Inter Bold"/>
              </a:rPr>
              <a:t>ModelStep</a:t>
            </a:r>
            <a:endParaRPr lang="en-US" sz="2200" dirty="0" err="1">
              <a:latin typeface="Inter Bold"/>
            </a:endParaRPr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202924F1-DC52-06EF-9233-CE0391C870F5}"/>
              </a:ext>
            </a:extLst>
          </p:cNvPr>
          <p:cNvSpPr/>
          <p:nvPr/>
        </p:nvSpPr>
        <p:spPr>
          <a:xfrm>
            <a:off x="9636441" y="6725602"/>
            <a:ext cx="49944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272525"/>
                </a:solidFill>
                <a:latin typeface="Inter"/>
              </a:rPr>
              <a:t>Desplegarlo</a:t>
            </a:r>
            <a:r>
              <a:rPr lang="en-US" sz="1750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</a:rPr>
              <a:t>en</a:t>
            </a:r>
            <a:r>
              <a:rPr lang="en-US" sz="1750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</a:rPr>
              <a:t>producción</a:t>
            </a:r>
            <a:br>
              <a:rPr lang="en-US" sz="1750" dirty="0">
                <a:solidFill>
                  <a:srgbClr val="272525"/>
                </a:solidFill>
                <a:latin typeface="Inter"/>
              </a:rPr>
            </a:br>
            <a:r>
              <a:rPr lang="en-US" sz="1750" dirty="0">
                <a:solidFill>
                  <a:srgbClr val="272525"/>
                </a:solidFill>
                <a:latin typeface="Inter"/>
              </a:rPr>
              <a:t>A </a:t>
            </a:r>
            <a:r>
              <a:rPr lang="en-US" sz="1750" dirty="0" err="1">
                <a:solidFill>
                  <a:srgbClr val="272525"/>
                </a:solidFill>
                <a:latin typeface="Inter"/>
              </a:rPr>
              <a:t>veces</a:t>
            </a:r>
            <a:r>
              <a:rPr lang="en-US" sz="1750" dirty="0">
                <a:solidFill>
                  <a:srgbClr val="272525"/>
                </a:solidFill>
                <a:latin typeface="Inter"/>
              </a:rPr>
              <a:t> se </a:t>
            </a:r>
            <a:r>
              <a:rPr lang="en-US" sz="1750" dirty="0" err="1">
                <a:solidFill>
                  <a:srgbClr val="272525"/>
                </a:solidFill>
                <a:latin typeface="Inter"/>
              </a:rPr>
              <a:t>requiere</a:t>
            </a:r>
            <a:r>
              <a:rPr lang="en-US" sz="1750" dirty="0">
                <a:solidFill>
                  <a:srgbClr val="272525"/>
                </a:solidFill>
                <a:latin typeface="Inter"/>
              </a:rPr>
              <a:t> paso manual (</a:t>
            </a:r>
            <a:r>
              <a:rPr lang="en-US" sz="1750" dirty="0" err="1">
                <a:solidFill>
                  <a:srgbClr val="272525"/>
                </a:solidFill>
                <a:latin typeface="Inter"/>
              </a:rPr>
              <a:t>otro</a:t>
            </a:r>
            <a:r>
              <a:rPr lang="en-US" sz="1750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</a:rPr>
              <a:t>equipo</a:t>
            </a:r>
            <a:r>
              <a:rPr lang="en-US" sz="1750" dirty="0">
                <a:solidFill>
                  <a:srgbClr val="272525"/>
                </a:solidFill>
                <a:latin typeface="Inter"/>
              </a:rPr>
              <a:t>)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272525"/>
                </a:solidFill>
                <a:latin typeface="Inter"/>
              </a:rPr>
              <a:t>Normalmente</a:t>
            </a:r>
            <a:r>
              <a:rPr lang="en-US" sz="1750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</a:rPr>
              <a:t>acompañado</a:t>
            </a:r>
            <a:r>
              <a:rPr lang="en-US" sz="1750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/>
              </a:rPr>
              <a:t>por</a:t>
            </a:r>
            <a:r>
              <a:rPr lang="en-US" sz="1750" dirty="0">
                <a:solidFill>
                  <a:srgbClr val="272525"/>
                </a:solidFill>
                <a:latin typeface="Inter"/>
              </a:rPr>
              <a:t> un </a:t>
            </a:r>
            <a:r>
              <a:rPr lang="en-US" sz="1750" dirty="0" err="1">
                <a:solidFill>
                  <a:srgbClr val="272525"/>
                </a:solidFill>
                <a:latin typeface="Inter"/>
              </a:rPr>
              <a:t>ConditionStep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Inter"/>
            </a:endParaRPr>
          </a:p>
        </p:txBody>
      </p:sp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AE1E95B7-FC60-F326-74E0-BBD762D54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6425" y="5303044"/>
            <a:ext cx="809625" cy="8239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084" y="378738"/>
            <a:ext cx="8819912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Gobernanza de Modelos: SageMaker Model Registry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2084" y="1153597"/>
            <a:ext cx="172188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es?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82084" y="1506498"/>
            <a:ext cx="6665119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Un </a:t>
            </a:r>
            <a:r>
              <a:rPr lang="en-US" sz="1600" err="1">
                <a:solidFill>
                  <a:srgbClr val="4950BC"/>
                </a:solidFill>
                <a:latin typeface="Inter"/>
                <a:ea typeface="Inter"/>
                <a:cs typeface="Inter" pitchFamily="34" charset="-120"/>
              </a:rPr>
              <a:t>catálogo</a:t>
            </a:r>
            <a:r>
              <a:rPr lang="en-US" sz="1600" dirty="0">
                <a:solidFill>
                  <a:srgbClr val="4950BC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600" err="1">
                <a:solidFill>
                  <a:srgbClr val="4950BC"/>
                </a:solidFill>
                <a:latin typeface="Inter"/>
                <a:ea typeface="Inter"/>
                <a:cs typeface="Inter" pitchFamily="34" charset="-120"/>
              </a:rPr>
              <a:t>centralizado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para </a:t>
            </a:r>
            <a:r>
              <a:rPr lang="en-US" sz="160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gestionar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, </a:t>
            </a:r>
            <a:r>
              <a:rPr lang="en-US" sz="160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versionar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y </a:t>
            </a:r>
            <a:r>
              <a:rPr lang="en-US" sz="160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seguir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la </a:t>
            </a:r>
            <a:r>
              <a:rPr lang="en-US" sz="160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trazabilidad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de </a:t>
            </a:r>
            <a:r>
              <a:rPr lang="en-US" sz="160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los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endParaRPr lang="en-US" sz="1600" dirty="0">
              <a:solidFill>
                <a:srgbClr val="000000"/>
              </a:solidFill>
              <a:latin typeface="Inter"/>
              <a:ea typeface="Inter"/>
              <a:cs typeface="Calibri" panose="020F0502020204030204"/>
            </a:endParaRPr>
          </a:p>
          <a:p>
            <a:pPr>
              <a:lnSpc>
                <a:spcPts val="1700"/>
              </a:lnSpc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modelos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de ML.</a:t>
            </a:r>
            <a:endParaRPr lang="en-US" sz="1600" dirty="0">
              <a:latin typeface="Inter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482084" y="2022277"/>
            <a:ext cx="6665119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 como un "almacén de artefactos" para modelos aprobados, facilitando su gestión a lo largo del tiempo.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4" y="2803684"/>
            <a:ext cx="5222082" cy="52363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0817" y="1153597"/>
            <a:ext cx="1892856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Funcionalidades Clave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497960" y="1516500"/>
            <a:ext cx="7000876" cy="914995"/>
          </a:xfrm>
          <a:prstGeom prst="roundRect">
            <a:avLst>
              <a:gd name="adj" fmla="val 658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90817" y="1523643"/>
            <a:ext cx="30480" cy="879277"/>
          </a:xfrm>
          <a:prstGeom prst="roundRect">
            <a:avLst>
              <a:gd name="adj" fmla="val 189824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7674293" y="1676638"/>
            <a:ext cx="172188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Versionado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674293" y="2029539"/>
            <a:ext cx="632864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modelo re-entrenado se registra como nueva versión dentro de un "Grupo de Modelos"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490817" y="2504957"/>
            <a:ext cx="7015162" cy="914995"/>
          </a:xfrm>
          <a:prstGeom prst="roundRect">
            <a:avLst>
              <a:gd name="adj" fmla="val 658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90817" y="2540675"/>
            <a:ext cx="30480" cy="879277"/>
          </a:xfrm>
          <a:prstGeom prst="roundRect">
            <a:avLst>
              <a:gd name="adj" fmla="val 189824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7674293" y="2693670"/>
            <a:ext cx="1721882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Metadatos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7674293" y="3046571"/>
            <a:ext cx="6328648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 métricas de evaluación, ubicación de artefactos en S3 y parámetros de entrenamiento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490817" y="3557707"/>
            <a:ext cx="7008019" cy="1099661"/>
          </a:xfrm>
          <a:prstGeom prst="roundRect">
            <a:avLst>
              <a:gd name="adj" fmla="val 526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90817" y="3557707"/>
            <a:ext cx="30480" cy="1099661"/>
          </a:xfrm>
          <a:prstGeom prst="roundRect">
            <a:avLst>
              <a:gd name="adj" fmla="val 189824"/>
            </a:avLst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7674293" y="3710702"/>
            <a:ext cx="1849755" cy="21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Estado de Aprobación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7674293" y="4063603"/>
            <a:ext cx="6328648" cy="440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Gestiona el ciclo de vida: Pending, Approved, Rejected. Los pipelines CI/CD solo despliegan modelos "Approved"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733" y="413861"/>
            <a:ext cx="6963728" cy="470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Marketplace de Algoritmos y Modelos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733" y="1260396"/>
            <a:ext cx="1881426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26733" y="1646039"/>
            <a:ext cx="6604873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"App Store" para Machine Learning. SageMaker Marketplace proporciona acceso a cientos de algoritmos y modelos pre-entrenados de terceros.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3" y="2625447"/>
            <a:ext cx="5104686" cy="51404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6414" y="1260396"/>
            <a:ext cx="225992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puedes encontrar?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506414" y="1657708"/>
            <a:ext cx="6604873" cy="1222176"/>
          </a:xfrm>
          <a:prstGeom prst="roundRect">
            <a:avLst>
              <a:gd name="adj" fmla="val 660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2149" y="1830586"/>
            <a:ext cx="1881426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Algoritmos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72149" y="2216229"/>
            <a:ext cx="627340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Soluciones para problemas específicos (ej: análisis geoespacial, modelos </a:t>
            </a:r>
            <a:endParaRPr lang="en-US" sz="1600" dirty="0">
              <a:solidFill>
                <a:srgbClr val="000000"/>
              </a:solidFill>
              <a:latin typeface="Calibri" panose="020F0502020204030204"/>
              <a:ea typeface="Inter"/>
              <a:cs typeface="Calibri" panose="020F0502020204030204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financieros</a:t>
            </a:r>
            <a:r>
              <a:rPr lang="en-US" sz="16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)</a:t>
            </a:r>
            <a:endParaRPr lang="en-US" sz="1600" dirty="0">
              <a:latin typeface="Inter"/>
              <a:ea typeface="Calibri"/>
              <a:cs typeface="Calibri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99271" y="3044666"/>
            <a:ext cx="6612016" cy="1429345"/>
          </a:xfrm>
          <a:prstGeom prst="roundRect">
            <a:avLst>
              <a:gd name="adj" fmla="val 660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72149" y="3210401"/>
            <a:ext cx="2279333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 Pre-entrenados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672149" y="3596045"/>
            <a:ext cx="627340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/>
                <a:cs typeface="Inter" pitchFamily="34" charset="-120"/>
              </a:rPr>
              <a:t>Listos para usar en tareas como reconocimiento de objetos o análisis de </a:t>
            </a:r>
            <a:endParaRPr lang="en-US" sz="1600" dirty="0">
              <a:solidFill>
                <a:srgbClr val="000000"/>
              </a:solidFill>
              <a:latin typeface="Calibri" panose="020F0502020204030204"/>
              <a:ea typeface="Inter"/>
              <a:cs typeface="Calibri" panose="020F0502020204030204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sentimientos</a:t>
            </a:r>
            <a:endParaRPr lang="en-US" sz="1600" dirty="0" err="1">
              <a:latin typeface="Inter"/>
              <a:ea typeface="Calibri"/>
              <a:cs typeface="Calibri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06414" y="4586168"/>
            <a:ext cx="1881426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Ventajas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06414" y="4900374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Acelera el desarrollo al no partir desde cero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06414" y="5193744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probar soluciones de pago antes de comprarlas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06414" y="5487115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despliegan igual que tus propios modelos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545" y="1094661"/>
            <a:ext cx="13080325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¡Momento Interactivo! Elige el Despliegue Correcto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8545" y="2175986"/>
            <a:ext cx="1315331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los siguientes casos de uso, ¿qué método de despliegue de SageMaker sería el más adecuado y por qué?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8545" y="2750820"/>
            <a:ext cx="4243745" cy="4384000"/>
          </a:xfrm>
          <a:prstGeom prst="roundRect">
            <a:avLst>
              <a:gd name="adj" fmla="val 208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1405" y="2773680"/>
            <a:ext cx="4198025" cy="633055"/>
          </a:xfrm>
          <a:prstGeom prst="roundRect">
            <a:avLst>
              <a:gd name="adj" fmla="val 9667"/>
            </a:avLst>
          </a:prstGeom>
          <a:solidFill>
            <a:srgbClr val="DADBF1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123" y="2888575"/>
            <a:ext cx="316468" cy="3956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2383" y="3617714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 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72383" y="4074081"/>
            <a:ext cx="3776067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servicio de traducción de texto en una app de chat que necesita respuestas instantáneas y tiene un flujo de usuarios constante.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72383" y="5550813"/>
            <a:ext cx="3776067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chemeClr val="bg1"/>
                </a:solidFill>
                <a:latin typeface="Inter"/>
                <a:ea typeface="Inter" pitchFamily="34" charset="-122"/>
                <a:cs typeface="Inter" pitchFamily="34" charset="-120"/>
              </a:rPr>
              <a:t>Respuesta esperada:</a:t>
            </a:r>
            <a:r>
              <a:rPr lang="en-US" sz="1650" dirty="0">
                <a:solidFill>
                  <a:schemeClr val="bg1"/>
                </a:solidFill>
                <a:latin typeface="Inter"/>
                <a:ea typeface="Inter" pitchFamily="34" charset="-122"/>
                <a:cs typeface="Inter" pitchFamily="34" charset="-120"/>
              </a:rPr>
              <a:t> Real-time Endpoint (baja latencia, tráfico constante)</a:t>
            </a:r>
            <a:endParaRPr lang="en-US" sz="1650" dirty="0">
              <a:solidFill>
                <a:schemeClr val="bg1"/>
              </a:solidFill>
              <a:latin typeface="Inter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193268" y="2750820"/>
            <a:ext cx="4243745" cy="4384000"/>
          </a:xfrm>
          <a:prstGeom prst="roundRect">
            <a:avLst>
              <a:gd name="adj" fmla="val 208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16128" y="2773680"/>
            <a:ext cx="4198025" cy="633055"/>
          </a:xfrm>
          <a:prstGeom prst="roundRect">
            <a:avLst>
              <a:gd name="adj" fmla="val 9667"/>
            </a:avLst>
          </a:prstGeom>
          <a:solidFill>
            <a:srgbClr val="DADBF1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847" y="2888575"/>
            <a:ext cx="316468" cy="39564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7107" y="3617714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 2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5427107" y="4074081"/>
            <a:ext cx="3776067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firma de arquitectura necesita procesar 500 modelos 3D de alta resolución cada noche para detectar fallos estructurales. Cada modelo tarda 15 minutos en analizarse.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5427107" y="5888355"/>
            <a:ext cx="3776067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chemeClr val="bg1"/>
                </a:solidFill>
                <a:latin typeface="Inter"/>
                <a:ea typeface="Inter" pitchFamily="34" charset="-122"/>
                <a:cs typeface="Inter" pitchFamily="34" charset="-120"/>
              </a:rPr>
              <a:t>Respuesta esperada:</a:t>
            </a:r>
            <a:r>
              <a:rPr lang="en-US" sz="1650" dirty="0">
                <a:solidFill>
                  <a:schemeClr val="bg1"/>
                </a:solidFill>
                <a:latin typeface="Inter"/>
                <a:ea typeface="Inter" pitchFamily="34" charset="-122"/>
                <a:cs typeface="Inter" pitchFamily="34" charset="-120"/>
              </a:rPr>
              <a:t> Asynchronous Inference (payloads grandes, tiempo de procesamiento largo)</a:t>
            </a:r>
            <a:endParaRPr lang="en-US" sz="1650" dirty="0">
              <a:solidFill>
                <a:schemeClr val="bg1"/>
              </a:solidFill>
              <a:latin typeface="Inter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47992" y="2750820"/>
            <a:ext cx="4243745" cy="4384000"/>
          </a:xfrm>
          <a:prstGeom prst="roundRect">
            <a:avLst>
              <a:gd name="adj" fmla="val 208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670852" y="2773680"/>
            <a:ext cx="4198025" cy="633055"/>
          </a:xfrm>
          <a:prstGeom prst="roundRect">
            <a:avLst>
              <a:gd name="adj" fmla="val 9667"/>
            </a:avLst>
          </a:prstGeom>
          <a:solidFill>
            <a:srgbClr val="DADBF1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1570" y="2888575"/>
            <a:ext cx="316468" cy="39564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81830" y="3617714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 3</a:t>
            </a:r>
            <a:endParaRPr lang="en-US" sz="2050" dirty="0"/>
          </a:p>
        </p:txBody>
      </p:sp>
      <p:sp>
        <p:nvSpPr>
          <p:cNvPr id="20" name="Text 15"/>
          <p:cNvSpPr/>
          <p:nvPr/>
        </p:nvSpPr>
        <p:spPr>
          <a:xfrm>
            <a:off x="9881830" y="4074081"/>
            <a:ext cx="3776067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startup quiere añadir una función de "etiquetado de fotos" a su app, pero esperan muy poco tráfico durante los primeros 6 meses.</a:t>
            </a:r>
            <a:endParaRPr lang="en-US" sz="1650" dirty="0"/>
          </a:p>
        </p:txBody>
      </p:sp>
      <p:sp>
        <p:nvSpPr>
          <p:cNvPr id="21" name="Text 16"/>
          <p:cNvSpPr/>
          <p:nvPr/>
        </p:nvSpPr>
        <p:spPr>
          <a:xfrm>
            <a:off x="9881830" y="5550813"/>
            <a:ext cx="3776067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chemeClr val="bg1"/>
                </a:solidFill>
                <a:latin typeface="Inter"/>
                <a:ea typeface="Inter" pitchFamily="34" charset="-122"/>
                <a:cs typeface="Inter" pitchFamily="34" charset="-120"/>
              </a:rPr>
              <a:t>Respuesta esperada:</a:t>
            </a:r>
            <a:r>
              <a:rPr lang="en-US" sz="1650" dirty="0">
                <a:solidFill>
                  <a:schemeClr val="bg1"/>
                </a:solidFill>
                <a:latin typeface="Inter"/>
                <a:ea typeface="Inter" pitchFamily="34" charset="-122"/>
                <a:cs typeface="Inter" pitchFamily="34" charset="-120"/>
              </a:rPr>
              <a:t> Serverless Inference (económico para tráfico esporádico)</a:t>
            </a:r>
            <a:endParaRPr lang="en-US" sz="1650" dirty="0">
              <a:solidFill>
                <a:schemeClr val="bg1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867" y="896064"/>
            <a:ext cx="7840266" cy="116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Ecosistema de Plataformas de ML en la Nube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1867" y="2339340"/>
            <a:ext cx="7840266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SageMaker es un líder del mercado, pero Google Cloud Platform (GCP) y Microsoft Azure ofrecen plataformas muy competitivas y potentes.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51867" y="3330773"/>
            <a:ext cx="276141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elección depende de: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1867" y="3807857"/>
            <a:ext cx="3692962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ecosistema cloud existente en la empresa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51867" y="4468773"/>
            <a:ext cx="3692962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herramientas de datos y análisis con las que se necesita integración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51867" y="5129689"/>
            <a:ext cx="369296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experiencia previa del equipo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51867" y="5492710"/>
            <a:ext cx="369296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Requisitos específicos del proyecto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4806791" y="3353991"/>
            <a:ext cx="3692962" cy="1982867"/>
          </a:xfrm>
          <a:prstGeom prst="roundRect">
            <a:avLst>
              <a:gd name="adj" fmla="val 3945"/>
            </a:avLst>
          </a:prstGeom>
          <a:solidFill>
            <a:srgbClr val="B6D6F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005" y="3637121"/>
            <a:ext cx="232767" cy="1862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11986" y="3586758"/>
            <a:ext cx="2901553" cy="1489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Aunque cada plataforma tiene sus fortalezas, todas comparten el objetivo común de simplificar el desarrollo y despliegue de modelos de ML en producción.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4806791" y="5546288"/>
            <a:ext cx="3692962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continuación analizaremos en detalle las dos alternativas principales a SageMaker: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806791" y="6236017"/>
            <a:ext cx="369296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Vertex AI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806791" y="6599039"/>
            <a:ext cx="369296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Machine Learning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1484" y="346829"/>
            <a:ext cx="5171361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Cloud Platform - Vertex AI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41484" y="1056323"/>
            <a:ext cx="157698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Filosofía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41484" y="1379577"/>
            <a:ext cx="6719888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plataforma </a:t>
            </a: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unificada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busca integrar todas las herramientas de ML en una sola API y UI.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41484" y="1707594"/>
            <a:ext cx="387893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Componentes Clave y sus análogos en SageMaker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41484" y="2046684"/>
            <a:ext cx="6719888" cy="807839"/>
          </a:xfrm>
          <a:prstGeom prst="roundRect">
            <a:avLst>
              <a:gd name="adj" fmla="val 655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41484" y="2046684"/>
            <a:ext cx="30480" cy="807839"/>
          </a:xfrm>
          <a:prstGeom prst="roundRect">
            <a:avLst>
              <a:gd name="adj" fmla="val 173842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613291" y="2188012"/>
            <a:ext cx="162020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Plataforma Unificada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13291" y="2511266"/>
            <a:ext cx="6406753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a SageMaker Studio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441484" y="2980611"/>
            <a:ext cx="6719888" cy="807839"/>
          </a:xfrm>
          <a:prstGeom prst="roundRect">
            <a:avLst>
              <a:gd name="adj" fmla="val 655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41484" y="2980611"/>
            <a:ext cx="30480" cy="807839"/>
          </a:xfrm>
          <a:prstGeom prst="roundRect">
            <a:avLst>
              <a:gd name="adj" fmla="val 173842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613291" y="3121938"/>
            <a:ext cx="1637109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Vertex AI Workbench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13291" y="3445193"/>
            <a:ext cx="6406753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Entornos Jupyter gestionados, como los Notebook Instances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41484" y="3914537"/>
            <a:ext cx="6719888" cy="807839"/>
          </a:xfrm>
          <a:prstGeom prst="roundRect">
            <a:avLst>
              <a:gd name="adj" fmla="val 655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41484" y="3914537"/>
            <a:ext cx="30480" cy="807839"/>
          </a:xfrm>
          <a:prstGeom prst="roundRect">
            <a:avLst>
              <a:gd name="adj" fmla="val 173842"/>
            </a:avLst>
          </a:prstGeom>
          <a:solidFill>
            <a:srgbClr val="4950BC"/>
          </a:solidFill>
          <a:ln/>
        </p:spPr>
      </p:sp>
      <p:sp>
        <p:nvSpPr>
          <p:cNvPr id="16" name="Text 14"/>
          <p:cNvSpPr/>
          <p:nvPr/>
        </p:nvSpPr>
        <p:spPr>
          <a:xfrm>
            <a:off x="613291" y="4055864"/>
            <a:ext cx="2342555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Vertex AI Training &amp; Prediction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613291" y="4379119"/>
            <a:ext cx="6406753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Equivalente a Training Jobs y Endpoints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441484" y="4848463"/>
            <a:ext cx="6719888" cy="807839"/>
          </a:xfrm>
          <a:prstGeom prst="roundRect">
            <a:avLst>
              <a:gd name="adj" fmla="val 655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41484" y="4848463"/>
            <a:ext cx="30480" cy="807839"/>
          </a:xfrm>
          <a:prstGeom prst="roundRect">
            <a:avLst>
              <a:gd name="adj" fmla="val 173842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613291" y="4989790"/>
            <a:ext cx="157698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Vertex AI Pipelines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613291" y="5313045"/>
            <a:ext cx="6406753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Orquestador basado en Kubeflow Pipelines / TFX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475774" y="5856923"/>
            <a:ext cx="2202894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Fortalezas y Diferenciadores</a:t>
            </a:r>
            <a:endParaRPr lang="en-US" sz="140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86" y="2395537"/>
            <a:ext cx="5691189" cy="5719764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518636" y="6214111"/>
            <a:ext cx="6719888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con BigQuery: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Entrenar modelos directamente en BigQuery con SQL (BigQuery ML)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518636" y="6460093"/>
            <a:ext cx="6719888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Infraestructura de IA de Google: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Acceso fácil a TPUs (Tensor Processing Units)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518636" y="6706077"/>
            <a:ext cx="6719888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AutoML: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Capacidades muy potentes y maduras, fortaleza histórica de GCP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518636" y="6952059"/>
            <a:ext cx="6719888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Vertex AI Matching Engine: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Servicio de vanguardia para búsqueda de similitud de vectores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5660112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 de la Sesión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2361" y="2137053"/>
            <a:ext cx="6409611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2361" y="2311122"/>
            <a:ext cx="306585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Recapitulación Rápida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2361" y="2800588"/>
            <a:ext cx="6409611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 entrenamiento a la producción: dónde estamos en el ciclo de vida de ML.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309" y="1782842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309" y="2137053"/>
            <a:ext cx="6409730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309" y="2311122"/>
            <a:ext cx="490430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de Despliegue con SageMaker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309" y="2800588"/>
            <a:ext cx="6409730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los artefactos a la inferencia en tiempo real y batch.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2361" y="392132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2361" y="4275534"/>
            <a:ext cx="6409611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2361" y="4449604"/>
            <a:ext cx="446043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Monitorización y Mantenimiento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2361" y="4939070"/>
            <a:ext cx="640961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Asegurando la calidad del modelo en producción.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309" y="392132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309" y="4275534"/>
            <a:ext cx="6409730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309" y="4449604"/>
            <a:ext cx="345793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Automatización y MLOps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309" y="4939070"/>
            <a:ext cx="6409730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Pipelines como orquestador de flujos de trabajo.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2361" y="6059805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2361" y="6414016"/>
            <a:ext cx="6409611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92361" y="6588085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Ecosistema Cloud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2361" y="7077551"/>
            <a:ext cx="640961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Comparativa detallada con GCP Vertex AI y Azure ML.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309" y="6059805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309" y="6414016"/>
            <a:ext cx="6409730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309" y="6588085"/>
            <a:ext cx="378416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y Próximos Pasos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309" y="7077551"/>
            <a:ext cx="6409730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Consolidación de conceptos y actividades futuras.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866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Microsoft Azure - Azure Machine Learning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Filosofía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Fuerte enfoque en la </a:t>
            </a: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accesibilidad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diferentes perfiles y en la IA Responsable.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96835" y="162056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Componentes Clave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96835" y="191107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ML Workspace: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Entorno colaborativo central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96835" y="213217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ML Studio: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UI web completa que incluye: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96835" y="235327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Notebooks para desarrollo basado en código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396835" y="257436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ML (AutoML) para entrenamiento automático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396835" y="279546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4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Designer: interfaz visual drag-and-drop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396835" y="301656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Endpoints (Online y Batch):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Análogos a SageMaker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96835" y="323766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MLOps: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Integración nativa con Azure DevOps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17434" y="3778449"/>
            <a:ext cx="198000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Fortalezas y Diferenciadores</a:t>
            </a:r>
            <a:endParaRPr lang="en-US" sz="20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1254204"/>
            <a:ext cx="6780014" cy="6780014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288846" y="4104085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17433" y="4232673"/>
            <a:ext cx="157126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Herramientas Visuales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417433" y="4523183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Designer facilita la entrada a personas sin profundo conocimiento de programación</a:t>
            </a:r>
            <a:endParaRPr lang="en-US" sz="1400">
              <a:latin typeface="Inter"/>
              <a:ea typeface="Calibri"/>
              <a:cs typeface="Calibri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461171" y="9004221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89758" y="9132808"/>
            <a:ext cx="181760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Responsible AI Dashboard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7589758" y="9423321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Herramientas integradas para analizar explicabilidad, equidad y errores</a:t>
            </a:r>
            <a:endParaRPr lang="en-US" sz="850" dirty="0"/>
          </a:p>
        </p:txBody>
      </p:sp>
      <p:sp>
        <p:nvSpPr>
          <p:cNvPr id="21" name="Shape 18"/>
          <p:cNvSpPr/>
          <p:nvPr/>
        </p:nvSpPr>
        <p:spPr>
          <a:xfrm>
            <a:off x="7461171" y="9846707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589758" y="9975294"/>
            <a:ext cx="148470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Integración Microsoft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7589758" y="10265807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Conexión natural con Power BI, Azure Synapse Analytics y VS Code</a:t>
            </a:r>
            <a:endParaRPr lang="en-US" sz="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265" y="721876"/>
            <a:ext cx="12044005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Tabla Comparativa: SageMaker vs. Vertex AI vs. Azure ML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596265" y="1595080"/>
            <a:ext cx="13437870" cy="5912644"/>
          </a:xfrm>
          <a:prstGeom prst="roundRect">
            <a:avLst>
              <a:gd name="adj" fmla="val 121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03885" y="1602700"/>
            <a:ext cx="13422630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74263" y="1712476"/>
            <a:ext cx="301109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133731" y="1712476"/>
            <a:ext cx="300728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SageMaker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489388" y="1712476"/>
            <a:ext cx="300728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Vertex AI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0845046" y="1712476"/>
            <a:ext cx="301109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Azure Machine Learning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603885" y="2094786"/>
            <a:ext cx="13422630" cy="10371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74263" y="2204561"/>
            <a:ext cx="301109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 de Uso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4133731" y="2204561"/>
            <a:ext cx="3007281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Muy completo, pero con curva de aprendizaje más pronunciada debido a la granularidad de sus servicios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489388" y="2204561"/>
            <a:ext cx="3007281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unificada y limpia. Integración con BigQuery ML es un plus para analistas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0845046" y="2204561"/>
            <a:ext cx="3011091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Muy accesible, especialmente con Designer visual y AutoML. Ideal para equipos mixtos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03885" y="3131939"/>
            <a:ext cx="13422630" cy="7646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74263" y="3241715"/>
            <a:ext cx="301109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Ecosistema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4133731" y="3241715"/>
            <a:ext cx="3007281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Excelente con stack AWS (S3, Lambda, CloudWatch)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489388" y="3241715"/>
            <a:ext cx="3007281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Inmejorable con ecosistema de datos GCP (BigQuery, GCS, Looker)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0845046" y="3241715"/>
            <a:ext cx="3011091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Profunda con mundo Microsoft (Azure DevOps, Power BI, GitHub)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603885" y="3896558"/>
            <a:ext cx="13422630" cy="10371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74263" y="4006334"/>
            <a:ext cx="301109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Flexibilidad (BYOM)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4133731" y="4006334"/>
            <a:ext cx="3007281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Muy alta. Soporte nativo para contenedores personalizados (BYOC), scripts, etc.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7489388" y="4006334"/>
            <a:ext cx="3007281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Alta. Fuerte soporte para contenedores personalizados y código abierto (Kubeflow)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10845046" y="4006334"/>
            <a:ext cx="3011091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Alta. Soporte para contenedores, pero con enfoque más guiado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03885" y="4933712"/>
            <a:ext cx="13422630" cy="10371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74263" y="5043488"/>
            <a:ext cx="301109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MLOps y Gobernanza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4133731" y="5043488"/>
            <a:ext cx="3007281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Madura con Pipelines, Model Registry, Clarify y Model Monitor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489388" y="5043488"/>
            <a:ext cx="3007281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Potente con Pipelines. Fuerte en linaje de datos y artefactos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10845046" y="5043488"/>
            <a:ext cx="3011091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Excelente integración en Azure DevOps y dashboard de IA Responsable líder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603885" y="5970865"/>
            <a:ext cx="13422630" cy="10371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74263" y="6080641"/>
            <a:ext cx="301109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Coste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4133731" y="6080641"/>
            <a:ext cx="3007281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granular, pagas por cada componente. Puede ser complejo de predecir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7489388" y="6080641"/>
            <a:ext cx="3007281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Precios competitivos, especialmente en AutoML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10845046" y="6080641"/>
            <a:ext cx="3011091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flexibles, incluyendo niveles "enterprise"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603885" y="7008019"/>
            <a:ext cx="13422630" cy="4920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74263" y="7117794"/>
            <a:ext cx="301109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 Especial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4133731" y="7117794"/>
            <a:ext cx="300728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GPUs, Inferentia, Trainium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7489388" y="7117794"/>
            <a:ext cx="300728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GPUs y TPUs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10845046" y="7117794"/>
            <a:ext cx="301109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GPUs y FPGAs</a:t>
            </a:r>
            <a:endParaRPr lang="en-US" sz="13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341" y="848439"/>
            <a:ext cx="7507605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Conclusiones de la Comparativa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4341" y="1731169"/>
            <a:ext cx="7808119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No hay un "ganador" absoluto. La mejor plataforma depende del contexto específico de tu organización.</a:t>
            </a:r>
            <a:endParaRPr lang="en-US">
              <a:latin typeface="Inter"/>
              <a:ea typeface="Calibri"/>
              <a:cs typeface="Calibri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54341" y="2556391"/>
            <a:ext cx="3808571" cy="2774871"/>
          </a:xfrm>
          <a:prstGeom prst="roundRect">
            <a:avLst>
              <a:gd name="adj" fmla="val 28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2818" y="2754868"/>
            <a:ext cx="289750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Elige AWS SageMaker si: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52818" y="3167539"/>
            <a:ext cx="341161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empresa ya está en AWS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52818" y="3539609"/>
            <a:ext cx="341161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Necesitas máxima granularidad y control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52818" y="4216956"/>
            <a:ext cx="3411617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Quieres acceder a su amplio ecosistema de servicios especializados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153769" y="2556391"/>
            <a:ext cx="3808690" cy="2774871"/>
          </a:xfrm>
          <a:prstGeom prst="roundRect">
            <a:avLst>
              <a:gd name="adj" fmla="val 28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52246" y="2754868"/>
            <a:ext cx="259353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Elige GCP Vertex AI si: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352246" y="3167539"/>
            <a:ext cx="3411736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estrategia de datos gira en torno a BigQuery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352246" y="3844885"/>
            <a:ext cx="3411736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Valoras una UI muy unificada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352246" y="4216956"/>
            <a:ext cx="3411736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Necesitas el rendimiento de las TPUs para deep learning a gran escala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54341" y="5522119"/>
            <a:ext cx="7808119" cy="1859042"/>
          </a:xfrm>
          <a:prstGeom prst="roundRect">
            <a:avLst>
              <a:gd name="adj" fmla="val 431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52818" y="5720596"/>
            <a:ext cx="38004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Elige Azure Machine Learning si: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352818" y="6133267"/>
            <a:ext cx="741116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organización utiliza el stack de Microsoft/Azure DevOps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352818" y="6505337"/>
            <a:ext cx="741116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Tienes un equipo con diversos niveles técnicos (gracias al Designer)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352818" y="6877407"/>
            <a:ext cx="741116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IA Responsable es una prioridad estratégica</a:t>
            </a: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147" y="472321"/>
            <a:ext cx="4576405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de la Sesión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1147" y="1266706"/>
            <a:ext cx="7941707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Hemos cubierto el ciclo de vida de un modelo después del entrenamiento, explorando las fases cruciales para llevar modelos a producción.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1147" y="2009537"/>
            <a:ext cx="7941707" cy="1309926"/>
          </a:xfrm>
          <a:prstGeom prst="roundRect">
            <a:avLst>
              <a:gd name="adj" fmla="val 550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007" y="2032397"/>
            <a:ext cx="686991" cy="1264206"/>
          </a:xfrm>
          <a:prstGeom prst="roundRect">
            <a:avLst>
              <a:gd name="adj" fmla="val 6508"/>
            </a:avLst>
          </a:prstGeom>
          <a:solidFill>
            <a:srgbClr val="DADBF1"/>
          </a:solidFill>
          <a:ln/>
        </p:spPr>
      </p:sp>
      <p:sp>
        <p:nvSpPr>
          <p:cNvPr id="7" name="Text 4"/>
          <p:cNvSpPr/>
          <p:nvPr/>
        </p:nvSpPr>
        <p:spPr>
          <a:xfrm>
            <a:off x="834866" y="2503408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482685" y="2204085"/>
            <a:ext cx="272986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 en SageMaker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482685" y="2575322"/>
            <a:ext cx="7037308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Aprendimos las opciones para servir modelos: inferencia en tiempo real (Real-time, Serverless), asíncrona y por lotes (Batch Transform)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1147" y="3491151"/>
            <a:ext cx="7941707" cy="1309926"/>
          </a:xfrm>
          <a:prstGeom prst="roundRect">
            <a:avLst>
              <a:gd name="adj" fmla="val 550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24007" y="3514011"/>
            <a:ext cx="686991" cy="1264206"/>
          </a:xfrm>
          <a:prstGeom prst="roundRect">
            <a:avLst>
              <a:gd name="adj" fmla="val 6508"/>
            </a:avLst>
          </a:prstGeom>
          <a:solidFill>
            <a:srgbClr val="DADBF1"/>
          </a:solidFill>
          <a:ln/>
        </p:spPr>
      </p:sp>
      <p:sp>
        <p:nvSpPr>
          <p:cNvPr id="12" name="Text 9"/>
          <p:cNvSpPr/>
          <p:nvPr/>
        </p:nvSpPr>
        <p:spPr>
          <a:xfrm>
            <a:off x="834866" y="3985022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482685" y="3685699"/>
            <a:ext cx="214705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Monitorización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482685" y="4056936"/>
            <a:ext cx="7037308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Comprendimos la importancia de vigilar el data drift con Model Monitor y garantizar la equidad con Clarify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01147" y="4972764"/>
            <a:ext cx="7941707" cy="1309926"/>
          </a:xfrm>
          <a:prstGeom prst="roundRect">
            <a:avLst>
              <a:gd name="adj" fmla="val 550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24007" y="4995624"/>
            <a:ext cx="686991" cy="1264206"/>
          </a:xfrm>
          <a:prstGeom prst="roundRect">
            <a:avLst>
              <a:gd name="adj" fmla="val 6508"/>
            </a:avLst>
          </a:prstGeom>
          <a:solidFill>
            <a:srgbClr val="DADBF1"/>
          </a:solidFill>
          <a:ln/>
        </p:spPr>
      </p:sp>
      <p:sp>
        <p:nvSpPr>
          <p:cNvPr id="17" name="Text 14"/>
          <p:cNvSpPr/>
          <p:nvPr/>
        </p:nvSpPr>
        <p:spPr>
          <a:xfrm>
            <a:off x="834866" y="5466636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482685" y="5167313"/>
            <a:ext cx="214705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MLOps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482685" y="5538549"/>
            <a:ext cx="7037308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Vimos cómo SageMaker Pipelines automatiza y orquesta todo el flujo de trabajo de ML para lograr CI/CD efectivo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01147" y="6454378"/>
            <a:ext cx="7941707" cy="1309926"/>
          </a:xfrm>
          <a:prstGeom prst="roundRect">
            <a:avLst>
              <a:gd name="adj" fmla="val 550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24007" y="6477238"/>
            <a:ext cx="686991" cy="1264206"/>
          </a:xfrm>
          <a:prstGeom prst="roundRect">
            <a:avLst>
              <a:gd name="adj" fmla="val 6508"/>
            </a:avLst>
          </a:prstGeom>
          <a:solidFill>
            <a:srgbClr val="DADBF1"/>
          </a:solidFill>
          <a:ln/>
        </p:spPr>
      </p:sp>
      <p:sp>
        <p:nvSpPr>
          <p:cNvPr id="22" name="Text 19"/>
          <p:cNvSpPr/>
          <p:nvPr/>
        </p:nvSpPr>
        <p:spPr>
          <a:xfrm>
            <a:off x="834866" y="6948249"/>
            <a:ext cx="25765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482685" y="6648926"/>
            <a:ext cx="214705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Ecosistema Cloud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482685" y="7020163"/>
            <a:ext cx="7037308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Comparamos las fortalezas y enfoques de SageMaker, Vertex AI y Azure ML, entendiendo que la elección depende del contexto</a:t>
            </a:r>
            <a:endParaRPr lang="en-US" sz="13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¿Preguntas?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98765"/>
            <a:ext cx="7776686" cy="122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Ciclo de Vida del ML: ¿Dónde Estamos?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70057" y="2112645"/>
            <a:ext cx="7776686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Tras haber explorado las fases iniciales del ciclo de ML (comprensión del negocio, adquisición y preparación de datos, entrenamiento y evaluación), hoy nos adentramos en lo que se conoce como la "última milla" del ML: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3269933"/>
            <a:ext cx="976670" cy="11720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41989" y="3465195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341989" y="3887510"/>
            <a:ext cx="660475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Cómo llevar los modelos entrenados a producción de forma eficiente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4441984"/>
            <a:ext cx="976670" cy="11720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41989" y="463724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Monitorización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341989" y="5059561"/>
            <a:ext cx="660475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Vigilancia continua del rendimiento y deriva de los modelos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5614035"/>
            <a:ext cx="976670" cy="11720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41989" y="5809298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Mantenimiento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341989" y="6231612"/>
            <a:ext cx="660475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Actualización y mejora de modelos a lo largo del tiempo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6170057" y="7005757"/>
            <a:ext cx="777668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objetivo final: entregar valor real y sostenido a través de modelos de IA que operan de forma fiable en el mundo real.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66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85" y="2764512"/>
            <a:ext cx="11705392" cy="53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Artefactos del Modelo: El "Paquete" de Nuestro Trabajo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3885" y="3717608"/>
            <a:ext cx="6500813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Tras un job de entrenamiento exitoso en SageMaker, obtenemos un conjunto de </a:t>
            </a: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artefactos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se almacenan en un bucket de S3 como un archivo comprimido: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03885" y="4424839"/>
            <a:ext cx="650081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model.tar.gz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03885" y="4925020"/>
            <a:ext cx="6500813" cy="551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"paquete" es la unidad fundamental para el despliegue, siendo autocontenido y versionable.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7533323" y="3756422"/>
            <a:ext cx="6500813" cy="1108710"/>
          </a:xfrm>
          <a:prstGeom prst="roundRect">
            <a:avLst>
              <a:gd name="adj" fmla="val 653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28704" y="3951803"/>
            <a:ext cx="2156698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Archivos del modelo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728704" y="4393763"/>
            <a:ext cx="611004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Pesos y arquitectura (.pth, .pb, .pkl)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533323" y="5037653"/>
            <a:ext cx="6500813" cy="1108710"/>
          </a:xfrm>
          <a:prstGeom prst="roundRect">
            <a:avLst>
              <a:gd name="adj" fmla="val 653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28704" y="5233035"/>
            <a:ext cx="217908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Código de inferencia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728704" y="5674995"/>
            <a:ext cx="611004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inference.py con funciones model_fn(), input_fn(), predict_fn(), output_fn()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533323" y="6318885"/>
            <a:ext cx="6500813" cy="1108710"/>
          </a:xfrm>
          <a:prstGeom prst="roundRect">
            <a:avLst>
              <a:gd name="adj" fmla="val 653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28704" y="6514267"/>
            <a:ext cx="2156698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Requerimientos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28704" y="6956227"/>
            <a:ext cx="611004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Dependencias en requirements.txt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754" y="551378"/>
            <a:ext cx="7740491" cy="1879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Inferencia en Tiempo Real: SageMaker Real-time Endpoints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754" y="2932509"/>
            <a:ext cx="250650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1754" y="3446264"/>
            <a:ext cx="3625691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servicio HTTP/S persistente que aloja tu modelo para predicciones de </a:t>
            </a:r>
            <a:r>
              <a:rPr lang="en-US" sz="15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baja latencia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Ideal para: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1754" y="4588907"/>
            <a:ext cx="362569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Chatbots interactivos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1754" y="4979789"/>
            <a:ext cx="362569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de recomendación en tiempo real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1754" y="5691426"/>
            <a:ext cx="362569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Detección de fraude en transacciones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4174" y="2932509"/>
            <a:ext cx="261580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Características Clave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4824174" y="3471267"/>
            <a:ext cx="3625691" cy="1892260"/>
          </a:xfrm>
          <a:prstGeom prst="roundRect">
            <a:avLst>
              <a:gd name="adj" fmla="val 44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32296" y="3679388"/>
            <a:ext cx="2506504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 Scaling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032296" y="4193143"/>
            <a:ext cx="3209449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Ajusta automáticamente el número de instancias EC2 según la carga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824174" y="5564029"/>
            <a:ext cx="3625691" cy="1892260"/>
          </a:xfrm>
          <a:prstGeom prst="roundRect">
            <a:avLst>
              <a:gd name="adj" fmla="val 44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032296" y="5772150"/>
            <a:ext cx="265068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Variantes de Modelos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032296" y="6285905"/>
            <a:ext cx="3209449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desplegar múltiples modelos en el mismo endpoint para A/B testing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979" y="465058"/>
            <a:ext cx="11643479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Inferencia sin Servidor: SageMaker Serverless Inference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9" y="1437561"/>
            <a:ext cx="6516886" cy="65168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9155" y="1416368"/>
            <a:ext cx="21141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29155" y="1849755"/>
            <a:ext cx="651688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Opción de inferencia que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abstrae completamente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gestión de servidores. No hay instancias EC2 que configurar.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29155" y="2560082"/>
            <a:ext cx="21141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de Uso Ideal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29155" y="2993469"/>
            <a:ext cx="6516886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Cargas de trabajo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intermitentes o esporádicas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largos periodos de inactividad.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29155" y="3703796"/>
            <a:ext cx="21141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Ventajas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29155" y="4137184"/>
            <a:ext cx="651688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Pagas solo por el tiempo de cómputo y datos procesados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9155" y="4466987"/>
            <a:ext cx="651688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 coste si no se usa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29155" y="4796790"/>
            <a:ext cx="651688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Escalado automático de cero a lo necesario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29155" y="5236488"/>
            <a:ext cx="211419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Consideración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529155" y="5669875"/>
            <a:ext cx="651688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Posible "arranque en frío" (cold start) con mayor latencia inicial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6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50" y="3082290"/>
            <a:ext cx="10515362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Inferencia Asíncrona: Para Tareas Pesadas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7350" y="4017050"/>
            <a:ext cx="13215699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Diseñada para predicciones que </a:t>
            </a:r>
            <a:r>
              <a:rPr lang="en-US" sz="15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requieren respuesta inmediata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El cliente envía una petición y recibe confirmación de aceptación, mientras el procesamiento ocurre en segundo plano.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7350" y="4891088"/>
            <a:ext cx="6506766" cy="2786539"/>
          </a:xfrm>
          <a:prstGeom prst="roundRect">
            <a:avLst>
              <a:gd name="adj" fmla="val 304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07350" y="4891088"/>
            <a:ext cx="45720" cy="2786539"/>
          </a:xfrm>
          <a:prstGeom prst="roundRect">
            <a:avLst>
              <a:gd name="adj" fmla="val 185682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977979" y="5115997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 de Uso Ideal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77979" y="5552956"/>
            <a:ext cx="601122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Payloads grandes (hasta 1GB): imágenes de alta resolución, documentos extensos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77979" y="6270427"/>
            <a:ext cx="601122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Tiempos de procesamiento largos: modelos complejos que tardan minutos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6165" y="4891088"/>
            <a:ext cx="6506885" cy="2786539"/>
          </a:xfrm>
          <a:prstGeom prst="roundRect">
            <a:avLst>
              <a:gd name="adj" fmla="val 304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16165" y="4891088"/>
            <a:ext cx="45720" cy="2786539"/>
          </a:xfrm>
          <a:prstGeom prst="roundRect">
            <a:avLst>
              <a:gd name="adj" fmla="val 185682"/>
            </a:avLst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7686794" y="5115997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Flujo de Trabajo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7686794" y="5552956"/>
            <a:ext cx="601134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 envía petición al endpoint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686794" y="5947053"/>
            <a:ext cx="601134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Petición encolada en SQS gestionado por SageMaker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686794" y="6341150"/>
            <a:ext cx="601134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procesa la petición de la cola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686794" y="6735247"/>
            <a:ext cx="601134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 depositado en S3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686794" y="7129343"/>
            <a:ext cx="601134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Notificación opcional vía SNS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826" y="405170"/>
            <a:ext cx="9945291" cy="459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Transformación por Lotes: SageMaker Batch Transform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4826" y="1232535"/>
            <a:ext cx="1838920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14826" y="1609487"/>
            <a:ext cx="6620947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realizar inferencias sobre un </a:t>
            </a: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conjunto de datos completo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(batch) de una sola vez. No requiere un endpoint persistente, lo que lo hace muy rentable.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14826" y="2227302"/>
            <a:ext cx="19154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Uso Ideales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14826" y="2604254"/>
            <a:ext cx="66209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informes diarios de segmentación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4826" y="2891076"/>
            <a:ext cx="66209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Puntuación de leads de marketing al final del día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4826" y="3177897"/>
            <a:ext cx="662094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Pre-procesamiento de grandes volúmenes de datos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02247" y="1232535"/>
            <a:ext cx="1838920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Flujo de Trabajo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7502247" y="1627942"/>
            <a:ext cx="147042" cy="882610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796332" y="1774984"/>
            <a:ext cx="632686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Inicias un "trabajo de transformación"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22870" y="2657594"/>
            <a:ext cx="147042" cy="882610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016954" y="2804636"/>
            <a:ext cx="610623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provisiona la infraestructura necesaria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943493" y="3687247"/>
            <a:ext cx="147042" cy="882610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237577" y="3834289"/>
            <a:ext cx="588561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Lee datos de entrada desde S3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164235" y="4716899"/>
            <a:ext cx="147042" cy="882610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58319" y="4863941"/>
            <a:ext cx="5664875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Ejecuta predicciones sobre todo el dataset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943493" y="5746552"/>
            <a:ext cx="147042" cy="882610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237577" y="5893594"/>
            <a:ext cx="5885617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Guarda resultados en otro bucket S3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722870" y="6776204"/>
            <a:ext cx="147042" cy="882610"/>
          </a:xfrm>
          <a:prstGeom prst="roundRect">
            <a:avLst>
              <a:gd name="adj" fmla="val 420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016954" y="6923246"/>
            <a:ext cx="610623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Infraestructura se desprovisiona automáticamente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489" y="382191"/>
            <a:ext cx="9619417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 en el Borde: SageMaker Edge Manager &amp; Neo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6489" y="1150025"/>
            <a:ext cx="665916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todas las inferencias ocurren en la nube. A veces, se necesita IA en dispositivos con: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86489" y="1497330"/>
            <a:ext cx="665916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Conectividad limitada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86489" y="1768197"/>
            <a:ext cx="665916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Requisitos de latencia ultra-baja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86489" y="2039064"/>
            <a:ext cx="665916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Procesamiento local por privacidad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45" y="2403395"/>
            <a:ext cx="5659041" cy="567332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92365" y="1181338"/>
            <a:ext cx="6980634" cy="1218724"/>
          </a:xfrm>
          <a:prstGeom prst="roundRect">
            <a:avLst>
              <a:gd name="adj" fmla="val 47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38931" y="1327904"/>
            <a:ext cx="1737479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Neo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638931" y="1683901"/>
            <a:ext cx="636603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Compilador de modelos que optimiza para hardware específico (NVIDIA, Intel, ARM, etc.).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638931" y="2031206"/>
            <a:ext cx="636603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 ejecutables hasta 25 veces más rápidos y más pequeños sin pérdida de precisión.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492365" y="2539008"/>
            <a:ext cx="6980634" cy="1218724"/>
          </a:xfrm>
          <a:prstGeom prst="roundRect">
            <a:avLst>
              <a:gd name="adj" fmla="val 47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38931" y="2685574"/>
            <a:ext cx="2227898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SageMaker Edge Manager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7638931" y="3041571"/>
            <a:ext cx="636603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 para operar, monitorizar y actualizar flotas de modelos en dispositivos edge.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638931" y="3388876"/>
            <a:ext cx="636603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Empaqueta el modelo optimizado con un agente de software y gestiona el despliegue seguro.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24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222</cp:revision>
  <dcterms:created xsi:type="dcterms:W3CDTF">2025-08-26T09:00:07Z</dcterms:created>
  <dcterms:modified xsi:type="dcterms:W3CDTF">2025-11-11T21:25:39Z</dcterms:modified>
</cp:coreProperties>
</file>